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377" r:id="rId3"/>
    <p:sldId id="381" r:id="rId4"/>
    <p:sldId id="384" r:id="rId5"/>
    <p:sldId id="373" r:id="rId6"/>
    <p:sldId id="380" r:id="rId7"/>
    <p:sldId id="374" r:id="rId8"/>
    <p:sldId id="382" r:id="rId9"/>
    <p:sldId id="352" r:id="rId10"/>
    <p:sldId id="385" r:id="rId11"/>
    <p:sldId id="386" r:id="rId12"/>
    <p:sldId id="388" r:id="rId13"/>
    <p:sldId id="389" r:id="rId14"/>
    <p:sldId id="390" r:id="rId15"/>
    <p:sldId id="391" r:id="rId16"/>
    <p:sldId id="392" r:id="rId17"/>
    <p:sldId id="393" r:id="rId18"/>
    <p:sldId id="394" r:id="rId19"/>
    <p:sldId id="396" r:id="rId20"/>
    <p:sldId id="395" r:id="rId21"/>
    <p:sldId id="397" r:id="rId22"/>
    <p:sldId id="38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9865AA-8C41-CD4C-B4D8-CDB2D45CCE1F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91A85E-F885-0049-9AEA-7145E3A2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217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052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149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3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9164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28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2988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95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490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60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769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Wei, M., D. </a:t>
            </a:r>
            <a:r>
              <a:rPr lang="en-US" dirty="0" err="1"/>
              <a:t>Sandwell</a:t>
            </a:r>
            <a:r>
              <a:rPr lang="en-US" dirty="0"/>
              <a:t>, and B. Smith-</a:t>
            </a:r>
            <a:r>
              <a:rPr lang="en-US" dirty="0" err="1"/>
              <a:t>Konter</a:t>
            </a:r>
            <a:r>
              <a:rPr lang="en-US" dirty="0"/>
              <a:t> (2010), Optimal combination of </a:t>
            </a:r>
            <a:r>
              <a:rPr lang="en-US" dirty="0" err="1"/>
              <a:t>InSAR</a:t>
            </a:r>
            <a:r>
              <a:rPr lang="en-US" dirty="0"/>
              <a:t> and GPS for measuring </a:t>
            </a:r>
            <a:r>
              <a:rPr lang="en-US" dirty="0" err="1"/>
              <a:t>interseismic</a:t>
            </a:r>
            <a:r>
              <a:rPr lang="en-US" dirty="0"/>
              <a:t> crustal deformation, J. Adv. in Space Res., </a:t>
            </a:r>
            <a:r>
              <a:rPr lang="en-US" dirty="0" err="1"/>
              <a:t>doi</a:t>
            </a:r>
            <a:r>
              <a:rPr lang="en-US" dirty="0"/>
              <a:t>: 10.1016/j.asr.2010.03.013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78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722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3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791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72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672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56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61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7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204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2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87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30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71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94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74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319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A08722-D35B-824F-B3F7-507B0CCDC898}"/>
              </a:ext>
            </a:extLst>
          </p:cNvPr>
          <p:cNvSpPr txBox="1"/>
          <p:nvPr/>
        </p:nvSpPr>
        <p:spPr>
          <a:xfrm>
            <a:off x="772510" y="1923394"/>
            <a:ext cx="75989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MGS 723: Geodynamics</a:t>
            </a:r>
          </a:p>
          <a:p>
            <a:pPr algn="ctr"/>
            <a:endParaRPr lang="en-US" sz="1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Class 5: </a:t>
            </a:r>
            <a:r>
              <a:rPr lang="en-US" sz="29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Elasticity II</a:t>
            </a:r>
          </a:p>
        </p:txBody>
      </p:sp>
    </p:spTree>
    <p:extLst>
      <p:ext uri="{BB962C8B-B14F-4D97-AF65-F5344CB8AC3E}">
        <p14:creationId xmlns:p14="http://schemas.microsoft.com/office/powerpoint/2010/main" val="27539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7A83989-314C-B940-A99E-31A569761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830" y="2340995"/>
            <a:ext cx="5357539" cy="14226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8B6E64-97BA-754F-BFB7-475D5BCEFE53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General equation for elastic plate flexure</a:t>
            </a:r>
          </a:p>
        </p:txBody>
      </p:sp>
    </p:spTree>
    <p:extLst>
      <p:ext uri="{BB962C8B-B14F-4D97-AF65-F5344CB8AC3E}">
        <p14:creationId xmlns:p14="http://schemas.microsoft.com/office/powerpoint/2010/main" val="2869748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7A83989-314C-B940-A99E-31A569761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830" y="2340995"/>
            <a:ext cx="5357539" cy="14226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8B6E64-97BA-754F-BFB7-475D5BCEFE53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General equation for elastic plate flexure</a:t>
            </a:r>
          </a:p>
        </p:txBody>
      </p:sp>
      <p:pic>
        <p:nvPicPr>
          <p:cNvPr id="1026" name="Picture 2" descr="Isostasy and Flexure of the Lithosphere: Watts, A. B.: 9780521006002:  Amazon.com: Books">
            <a:extLst>
              <a:ext uri="{FF2B5EF4-FFF2-40B4-BE49-F238E27FC236}">
                <a16:creationId xmlns:a16="http://schemas.microsoft.com/office/drawing/2014/main" id="{37BC28E1-E89D-824F-8145-6657B4F8D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956" y="4025462"/>
            <a:ext cx="1816685" cy="263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FAF2A4-BF6C-5F40-B472-F870EEFA8331}"/>
              </a:ext>
            </a:extLst>
          </p:cNvPr>
          <p:cNvSpPr txBox="1"/>
          <p:nvPr/>
        </p:nvSpPr>
        <p:spPr>
          <a:xfrm>
            <a:off x="2879833" y="4242616"/>
            <a:ext cx="53234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Has underpinned </a:t>
            </a:r>
            <a:r>
              <a:rPr lang="en-US" sz="2000" b="1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many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studies!</a:t>
            </a:r>
          </a:p>
          <a:p>
            <a:pPr algn="ctr"/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/>
            <a:r>
              <a:rPr lang="en-US" sz="20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Can be adapted to account for more complex </a:t>
            </a:r>
            <a:r>
              <a:rPr lang="en-US" sz="2000" i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rheologies</a:t>
            </a:r>
            <a:r>
              <a:rPr lang="en-US" sz="20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broken plates, viscous resistance due to the surrounding mantle, ...</a:t>
            </a:r>
          </a:p>
        </p:txBody>
      </p:sp>
    </p:spTree>
    <p:extLst>
      <p:ext uri="{BB962C8B-B14F-4D97-AF65-F5344CB8AC3E}">
        <p14:creationId xmlns:p14="http://schemas.microsoft.com/office/powerpoint/2010/main" val="3063767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BE87F5D5-5043-A042-A5A4-D29131EA4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99411"/>
            <a:ext cx="6421821" cy="23668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</p:txBody>
      </p:sp>
      <p:pic>
        <p:nvPicPr>
          <p:cNvPr id="7" name="Picture 6" descr="Diagram, box and whisker chart&#10;&#10;Description automatically generated with medium confidence">
            <a:extLst>
              <a:ext uri="{FF2B5EF4-FFF2-40B4-BE49-F238E27FC236}">
                <a16:creationId xmlns:a16="http://schemas.microsoft.com/office/drawing/2014/main" id="{746B582B-C2C0-6C4F-8B34-51AA33245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255" y="2571252"/>
            <a:ext cx="5885793" cy="2020295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58BCDB7-4BA9-6A43-B8B2-55C434CF39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952" y="1076820"/>
            <a:ext cx="5549462" cy="18474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407180-BADA-B247-83ED-9F35C4FCB533}"/>
              </a:ext>
            </a:extLst>
          </p:cNvPr>
          <p:cNvSpPr txBox="1"/>
          <p:nvPr/>
        </p:nvSpPr>
        <p:spPr>
          <a:xfrm>
            <a:off x="6096701" y="6525653"/>
            <a:ext cx="41104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Turcotte and Schubert</a:t>
            </a:r>
          </a:p>
        </p:txBody>
      </p:sp>
    </p:spTree>
    <p:extLst>
      <p:ext uri="{BB962C8B-B14F-4D97-AF65-F5344CB8AC3E}">
        <p14:creationId xmlns:p14="http://schemas.microsoft.com/office/powerpoint/2010/main" val="940176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BE87F5D5-5043-A042-A5A4-D29131EA4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99411"/>
            <a:ext cx="6421821" cy="2366805"/>
          </a:xfrm>
          <a:prstGeom prst="rect">
            <a:avLst/>
          </a:prstGeom>
        </p:spPr>
      </p:pic>
      <p:pic>
        <p:nvPicPr>
          <p:cNvPr id="7" name="Picture 6" descr="Diagram, box and whisker chart&#10;&#10;Description automatically generated with medium confidence">
            <a:extLst>
              <a:ext uri="{FF2B5EF4-FFF2-40B4-BE49-F238E27FC236}">
                <a16:creationId xmlns:a16="http://schemas.microsoft.com/office/drawing/2014/main" id="{746B582B-C2C0-6C4F-8B34-51AA33245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255" y="2571252"/>
            <a:ext cx="5885793" cy="2020295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58BCDB7-4BA9-6A43-B8B2-55C434CF39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952" y="1076820"/>
            <a:ext cx="5549462" cy="18474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37B697-28CD-684F-83FF-0BB46953D80B}"/>
              </a:ext>
            </a:extLst>
          </p:cNvPr>
          <p:cNvSpPr txBox="1"/>
          <p:nvPr/>
        </p:nvSpPr>
        <p:spPr>
          <a:xfrm>
            <a:off x="6096701" y="6525653"/>
            <a:ext cx="41104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Turcotte and Schubert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DE035D-6665-EE46-8775-EEB4C7E24A1B}"/>
              </a:ext>
            </a:extLst>
          </p:cNvPr>
          <p:cNvSpPr txBox="1"/>
          <p:nvPr/>
        </p:nvSpPr>
        <p:spPr>
          <a:xfrm>
            <a:off x="0" y="0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  <a:p>
            <a:pPr algn="ctr"/>
            <a:r>
              <a:rPr lang="en-US" sz="35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make applicable to Earth?</a:t>
            </a: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938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  <a:p>
            <a:pPr algn="ctr"/>
            <a:r>
              <a:rPr lang="en-US" sz="35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make applicable to Earth?</a:t>
            </a: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10" name="Picture 9" descr="Diagram, engineering drawing&#10;&#10;Description automatically generated">
            <a:extLst>
              <a:ext uri="{FF2B5EF4-FFF2-40B4-BE49-F238E27FC236}">
                <a16:creationId xmlns:a16="http://schemas.microsoft.com/office/drawing/2014/main" id="{E60AFB7B-A7C4-4640-A269-B978B0309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474" y="1251427"/>
            <a:ext cx="3282249" cy="3309986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595AAD-4C55-5346-9CCF-0DF8900EF0C2}"/>
              </a:ext>
            </a:extLst>
          </p:cNvPr>
          <p:cNvSpPr txBox="1"/>
          <p:nvPr/>
        </p:nvSpPr>
        <p:spPr>
          <a:xfrm>
            <a:off x="304797" y="4588619"/>
            <a:ext cx="82296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addition to the load (</a:t>
            </a:r>
            <a:r>
              <a:rPr lang="en-US" sz="1700" i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q</a:t>
            </a:r>
            <a:r>
              <a:rPr lang="en-US" sz="1700" i="1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a</a:t>
            </a:r>
            <a:r>
              <a:rPr lang="en-US" sz="1700" i="1" baseline="-25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) there is a force associated with the in-fill of water:</a:t>
            </a:r>
          </a:p>
        </p:txBody>
      </p:sp>
    </p:spTree>
    <p:extLst>
      <p:ext uri="{BB962C8B-B14F-4D97-AF65-F5344CB8AC3E}">
        <p14:creationId xmlns:p14="http://schemas.microsoft.com/office/powerpoint/2010/main" val="2391468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  <a:p>
            <a:pPr algn="ctr"/>
            <a:r>
              <a:rPr lang="en-US" sz="35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make applicable to Earth?</a:t>
            </a: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10" name="Picture 9" descr="Diagram, engineering drawing&#10;&#10;Description automatically generated">
            <a:extLst>
              <a:ext uri="{FF2B5EF4-FFF2-40B4-BE49-F238E27FC236}">
                <a16:creationId xmlns:a16="http://schemas.microsoft.com/office/drawing/2014/main" id="{E60AFB7B-A7C4-4640-A269-B978B0309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474" y="1251427"/>
            <a:ext cx="3282249" cy="3309986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0B47391-2D21-4245-B198-860CD52E2040}"/>
              </a:ext>
            </a:extLst>
          </p:cNvPr>
          <p:cNvSpPr txBox="1"/>
          <p:nvPr/>
        </p:nvSpPr>
        <p:spPr>
          <a:xfrm>
            <a:off x="-1240975" y="5030077"/>
            <a:ext cx="82296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Hydrostatic force at base of deflected lithosphere:</a:t>
            </a:r>
          </a:p>
        </p:txBody>
      </p:sp>
      <p:pic>
        <p:nvPicPr>
          <p:cNvPr id="17" name="Picture 16" descr="Diagram, schematic, box and whisker chart&#10;&#10;Description automatically generated">
            <a:extLst>
              <a:ext uri="{FF2B5EF4-FFF2-40B4-BE49-F238E27FC236}">
                <a16:creationId xmlns:a16="http://schemas.microsoft.com/office/drawing/2014/main" id="{387E34DB-A7F0-E744-9EF2-F61FA65F2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372" y="4870914"/>
            <a:ext cx="2648857" cy="64478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AAA26FF-9749-554B-8F3A-0C335E662208}"/>
              </a:ext>
            </a:extLst>
          </p:cNvPr>
          <p:cNvSpPr txBox="1"/>
          <p:nvPr/>
        </p:nvSpPr>
        <p:spPr>
          <a:xfrm>
            <a:off x="-1235533" y="5459823"/>
            <a:ext cx="82296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Hydrostatic force at same depth of undeflected lith.:</a:t>
            </a:r>
          </a:p>
        </p:txBody>
      </p:sp>
      <p:pic>
        <p:nvPicPr>
          <p:cNvPr id="20" name="Picture 19" descr="Text&#10;&#10;Description automatically generated">
            <a:extLst>
              <a:ext uri="{FF2B5EF4-FFF2-40B4-BE49-F238E27FC236}">
                <a16:creationId xmlns:a16="http://schemas.microsoft.com/office/drawing/2014/main" id="{13AF6108-8B17-4F43-BBF6-1364C4991C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5430" y="5447271"/>
            <a:ext cx="2463799" cy="3790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A82559A-6C2B-9947-A7B2-AE1D0FFADF3F}"/>
              </a:ext>
            </a:extLst>
          </p:cNvPr>
          <p:cNvSpPr txBox="1"/>
          <p:nvPr/>
        </p:nvSpPr>
        <p:spPr>
          <a:xfrm>
            <a:off x="304797" y="4588619"/>
            <a:ext cx="82296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addition to the load (</a:t>
            </a:r>
            <a:r>
              <a:rPr lang="en-US" sz="1700" i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q</a:t>
            </a:r>
            <a:r>
              <a:rPr lang="en-US" sz="1700" i="1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a</a:t>
            </a:r>
            <a:r>
              <a:rPr lang="en-US" sz="1700" i="1" baseline="-25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) there is a force associated with the in-fill of water:</a:t>
            </a:r>
          </a:p>
        </p:txBody>
      </p:sp>
    </p:spTree>
    <p:extLst>
      <p:ext uri="{BB962C8B-B14F-4D97-AF65-F5344CB8AC3E}">
        <p14:creationId xmlns:p14="http://schemas.microsoft.com/office/powerpoint/2010/main" val="655342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  <a:p>
            <a:pPr algn="ctr"/>
            <a:r>
              <a:rPr lang="en-US" sz="35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make applicable to Earth?</a:t>
            </a: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10" name="Picture 9" descr="Diagram, engineering drawing&#10;&#10;Description automatically generated">
            <a:extLst>
              <a:ext uri="{FF2B5EF4-FFF2-40B4-BE49-F238E27FC236}">
                <a16:creationId xmlns:a16="http://schemas.microsoft.com/office/drawing/2014/main" id="{E60AFB7B-A7C4-4640-A269-B978B0309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474" y="1251427"/>
            <a:ext cx="3282249" cy="3309986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B940A1-A83F-354E-AF6F-52F27BFC9FE7}"/>
              </a:ext>
            </a:extLst>
          </p:cNvPr>
          <p:cNvSpPr txBox="1"/>
          <p:nvPr/>
        </p:nvSpPr>
        <p:spPr>
          <a:xfrm>
            <a:off x="304797" y="4588619"/>
            <a:ext cx="82296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addition to the load (</a:t>
            </a:r>
            <a:r>
              <a:rPr lang="en-US" sz="1700" i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q</a:t>
            </a:r>
            <a:r>
              <a:rPr lang="en-US" sz="1700" i="1" baseline="-250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a</a:t>
            </a:r>
            <a:r>
              <a:rPr lang="en-US" sz="1700" i="1" baseline="-25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) there is a force associated with the in-fill of water: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B47391-2D21-4245-B198-860CD52E2040}"/>
              </a:ext>
            </a:extLst>
          </p:cNvPr>
          <p:cNvSpPr txBox="1"/>
          <p:nvPr/>
        </p:nvSpPr>
        <p:spPr>
          <a:xfrm>
            <a:off x="-1240975" y="5030077"/>
            <a:ext cx="82296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Hydrostatic force at base of deflected lithosphere:</a:t>
            </a:r>
          </a:p>
        </p:txBody>
      </p:sp>
      <p:pic>
        <p:nvPicPr>
          <p:cNvPr id="17" name="Picture 16" descr="Diagram, schematic, box and whisker chart&#10;&#10;Description automatically generated">
            <a:extLst>
              <a:ext uri="{FF2B5EF4-FFF2-40B4-BE49-F238E27FC236}">
                <a16:creationId xmlns:a16="http://schemas.microsoft.com/office/drawing/2014/main" id="{387E34DB-A7F0-E744-9EF2-F61FA65F2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372" y="4870914"/>
            <a:ext cx="2648857" cy="64478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AAA26FF-9749-554B-8F3A-0C335E662208}"/>
              </a:ext>
            </a:extLst>
          </p:cNvPr>
          <p:cNvSpPr txBox="1"/>
          <p:nvPr/>
        </p:nvSpPr>
        <p:spPr>
          <a:xfrm>
            <a:off x="-1235533" y="5459823"/>
            <a:ext cx="82296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Hydrostatic force at same depth of undeflected lith.:</a:t>
            </a:r>
          </a:p>
        </p:txBody>
      </p:sp>
      <p:pic>
        <p:nvPicPr>
          <p:cNvPr id="20" name="Picture 19" descr="Text&#10;&#10;Description automatically generated">
            <a:extLst>
              <a:ext uri="{FF2B5EF4-FFF2-40B4-BE49-F238E27FC236}">
                <a16:creationId xmlns:a16="http://schemas.microsoft.com/office/drawing/2014/main" id="{13AF6108-8B17-4F43-BBF6-1364C4991C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5430" y="5447271"/>
            <a:ext cx="2463799" cy="379046"/>
          </a:xfrm>
          <a:prstGeom prst="rect">
            <a:avLst/>
          </a:prstGeom>
        </p:spPr>
      </p:pic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0BB7BDD9-94E4-9440-96BD-1D107BB0EB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6205804"/>
            <a:ext cx="4189187" cy="62035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AACBF71-DF9B-AD42-A24A-6709961C1F6E}"/>
              </a:ext>
            </a:extLst>
          </p:cNvPr>
          <p:cNvSpPr txBox="1"/>
          <p:nvPr/>
        </p:nvSpPr>
        <p:spPr>
          <a:xfrm>
            <a:off x="152398" y="5860641"/>
            <a:ext cx="82296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Net (upwards directed) hydrostatic force:</a:t>
            </a:r>
          </a:p>
        </p:txBody>
      </p:sp>
    </p:spTree>
    <p:extLst>
      <p:ext uri="{BB962C8B-B14F-4D97-AF65-F5344CB8AC3E}">
        <p14:creationId xmlns:p14="http://schemas.microsoft.com/office/powerpoint/2010/main" val="2624881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  <a:p>
            <a:pPr algn="ctr"/>
            <a:r>
              <a:rPr lang="en-US" sz="35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make applicable to Earth?</a:t>
            </a: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10" name="Picture 9" descr="Diagram, engineering drawing&#10;&#10;Description automatically generated">
            <a:extLst>
              <a:ext uri="{FF2B5EF4-FFF2-40B4-BE49-F238E27FC236}">
                <a16:creationId xmlns:a16="http://schemas.microsoft.com/office/drawing/2014/main" id="{E60AFB7B-A7C4-4640-A269-B978B0309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474" y="1251427"/>
            <a:ext cx="3282249" cy="3309986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2C00B1D-B48B-064A-A4FD-E57A912F6CF8}"/>
              </a:ext>
            </a:extLst>
          </p:cNvPr>
          <p:cNvSpPr txBox="1"/>
          <p:nvPr/>
        </p:nvSpPr>
        <p:spPr>
          <a:xfrm>
            <a:off x="304797" y="4697476"/>
            <a:ext cx="822960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(upwards directed) hydrostatic force tends to restore the lithosphere to its original position. Net force per unit area: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BEE1043-46F3-CC41-B68E-C973CD637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8508" y="5375042"/>
            <a:ext cx="2626984" cy="46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836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  <a:p>
            <a:pPr algn="ctr"/>
            <a:r>
              <a:rPr lang="en-US" sz="35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make applicable to Earth?</a:t>
            </a: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10" name="Picture 9" descr="Diagram, engineering drawing&#10;&#10;Description automatically generated">
            <a:extLst>
              <a:ext uri="{FF2B5EF4-FFF2-40B4-BE49-F238E27FC236}">
                <a16:creationId xmlns:a16="http://schemas.microsoft.com/office/drawing/2014/main" id="{E60AFB7B-A7C4-4640-A269-B978B0309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474" y="1251427"/>
            <a:ext cx="3282249" cy="3309986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2C00B1D-B48B-064A-A4FD-E57A912F6CF8}"/>
              </a:ext>
            </a:extLst>
          </p:cNvPr>
          <p:cNvSpPr txBox="1"/>
          <p:nvPr/>
        </p:nvSpPr>
        <p:spPr>
          <a:xfrm>
            <a:off x="304797" y="4697476"/>
            <a:ext cx="822960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(upwards directed) hydrostatic force tends to restore the lithosphere to its original position. Net force per unit area: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BEE1043-46F3-CC41-B68E-C973CD637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8508" y="5375042"/>
            <a:ext cx="2626984" cy="46306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455B857-F1C7-3A41-8835-8D49B1A99AD9}"/>
              </a:ext>
            </a:extLst>
          </p:cNvPr>
          <p:cNvSpPr txBox="1"/>
          <p:nvPr/>
        </p:nvSpPr>
        <p:spPr>
          <a:xfrm>
            <a:off x="-2960916" y="5838104"/>
            <a:ext cx="82296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So: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95635679-A918-D44A-AE9D-B4807B51A2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337" y="5916718"/>
            <a:ext cx="3878035" cy="634728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75CBCCD6-0382-B44E-A092-BF58F37E96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1341" y="5991283"/>
            <a:ext cx="2232459" cy="592821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035A57E2-CF43-8C43-AFC0-ECED200A5CB9}"/>
              </a:ext>
            </a:extLst>
          </p:cNvPr>
          <p:cNvSpPr/>
          <p:nvPr/>
        </p:nvSpPr>
        <p:spPr>
          <a:xfrm>
            <a:off x="3897086" y="6159389"/>
            <a:ext cx="718457" cy="241410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30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  <a:p>
            <a:pPr algn="ctr"/>
            <a:r>
              <a:rPr lang="en-US" sz="35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make applicable to Earth?</a:t>
            </a: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8BB52E-963C-3F41-BF46-E1CD25E8136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85951"/>
            <a:ext cx="8386909" cy="372751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488310-DBC6-144F-807F-995A1B19E769}"/>
              </a:ext>
            </a:extLst>
          </p:cNvPr>
          <p:cNvSpPr txBox="1"/>
          <p:nvPr/>
        </p:nvSpPr>
        <p:spPr>
          <a:xfrm>
            <a:off x="-2754086" y="2197998"/>
            <a:ext cx="9144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Aleutian trench</a:t>
            </a:r>
          </a:p>
        </p:txBody>
      </p:sp>
    </p:spTree>
    <p:extLst>
      <p:ext uri="{BB962C8B-B14F-4D97-AF65-F5344CB8AC3E}">
        <p14:creationId xmlns:p14="http://schemas.microsoft.com/office/powerpoint/2010/main" val="3290944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Linear isotropic elasticity</a:t>
            </a:r>
          </a:p>
        </p:txBody>
      </p:sp>
      <p:pic>
        <p:nvPicPr>
          <p:cNvPr id="5" name="Picture 4" descr="A close-up of a hand holding a pen&#10;&#10;Description automatically generated with low confidence">
            <a:extLst>
              <a:ext uri="{FF2B5EF4-FFF2-40B4-BE49-F238E27FC236}">
                <a16:creationId xmlns:a16="http://schemas.microsoft.com/office/drawing/2014/main" id="{9CC9AA64-6AB5-8640-BE0E-9CC245864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696" y="2252831"/>
            <a:ext cx="7220608" cy="28771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6569BEC-3532-BC4B-9EE6-2BD816223773}"/>
                  </a:ext>
                </a:extLst>
              </p:cNvPr>
              <p:cNvSpPr txBox="1"/>
              <p:nvPr/>
            </p:nvSpPr>
            <p:spPr>
              <a:xfrm>
                <a:off x="2337179" y="1468717"/>
                <a:ext cx="4217395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𝑑𝑥</m:t>
                      </m:r>
                    </m:oMath>
                  </m:oMathPara>
                </a14:m>
                <a:endParaRPr lang="en-US" sz="2800" dirty="0">
                  <a:latin typeface="Segoe UI Symbol" panose="020B0502040204020203" pitchFamily="34" charset="0"/>
                  <a:ea typeface="Segoe UI Symbol" panose="020B0502040204020203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6569BEC-3532-BC4B-9EE6-2BD8162237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7179" y="1468717"/>
                <a:ext cx="4217395" cy="430887"/>
              </a:xfrm>
              <a:prstGeom prst="rect">
                <a:avLst/>
              </a:prstGeom>
              <a:blipFill>
                <a:blip r:embed="rId3"/>
                <a:stretch>
                  <a:fillRect t="-5714" b="-4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4C096D12-CAE3-E84D-98A7-DCF621690340}"/>
              </a:ext>
            </a:extLst>
          </p:cNvPr>
          <p:cNvSpPr txBox="1"/>
          <p:nvPr/>
        </p:nvSpPr>
        <p:spPr>
          <a:xfrm>
            <a:off x="2733377" y="1500247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Hooke’s law</a:t>
            </a:r>
          </a:p>
        </p:txBody>
      </p:sp>
    </p:spTree>
    <p:extLst>
      <p:ext uri="{BB962C8B-B14F-4D97-AF65-F5344CB8AC3E}">
        <p14:creationId xmlns:p14="http://schemas.microsoft.com/office/powerpoint/2010/main" val="2438867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  <a:p>
            <a:pPr algn="ctr"/>
            <a:r>
              <a:rPr lang="en-US" sz="35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make applicable to Earth?</a:t>
            </a: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6BB23A67-18ED-1E46-A70D-EF5231662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935" y="1344534"/>
            <a:ext cx="5804807" cy="15418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22951A3D-2A92-914C-819D-9DAB23EDAE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66" y="5023743"/>
            <a:ext cx="5321744" cy="136268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6C91868-F7B8-FF46-AFE5-4F7ECB5EB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4778" y="2940793"/>
            <a:ext cx="5804807" cy="17399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7494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Idealized examples</a:t>
            </a:r>
          </a:p>
          <a:p>
            <a:pPr algn="ctr"/>
            <a:r>
              <a:rPr lang="en-US" sz="35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make applicable to Earth?</a:t>
            </a: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1A380B-A8DC-FB47-8C1B-12625F314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076" y="1542582"/>
            <a:ext cx="6937047" cy="46804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A1E1FE-CA16-624E-8951-BCBB53AA1208}"/>
              </a:ext>
            </a:extLst>
          </p:cNvPr>
          <p:cNvSpPr txBox="1"/>
          <p:nvPr/>
        </p:nvSpPr>
        <p:spPr>
          <a:xfrm>
            <a:off x="2007100" y="5115363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Wessel, 1996</a:t>
            </a:r>
          </a:p>
        </p:txBody>
      </p:sp>
    </p:spTree>
    <p:extLst>
      <p:ext uri="{BB962C8B-B14F-4D97-AF65-F5344CB8AC3E}">
        <p14:creationId xmlns:p14="http://schemas.microsoft.com/office/powerpoint/2010/main" val="2760263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7817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Take homes:</a:t>
            </a:r>
          </a:p>
          <a:p>
            <a:pPr algn="ctr"/>
            <a:endParaRPr lang="en-US" sz="5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lvl="1"/>
            <a:r>
              <a:rPr lang="en-US" sz="28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General equation for elastic plate flexure: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8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Assumptions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8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Example solutions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8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Modification for Earth lithosphere</a:t>
            </a:r>
          </a:p>
          <a:p>
            <a:pPr algn="ctr"/>
            <a:endParaRPr lang="en-US" sz="3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lvl="1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Example applications include: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Subducting plates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Ocean islands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Folded strata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In all cases, can estimate the load, measure displacement, solve for plate properties.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endParaRPr lang="en-US" sz="28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en-US" sz="2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35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85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Linear isotropic elasticity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174B9E32-9439-CF43-91FB-E2C63F2E7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65" y="1119125"/>
            <a:ext cx="8593666" cy="159105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13D3030-4487-2D48-A453-FA63BEB4E3CF}"/>
              </a:ext>
            </a:extLst>
          </p:cNvPr>
          <p:cNvSpPr/>
          <p:nvPr/>
        </p:nvSpPr>
        <p:spPr>
          <a:xfrm>
            <a:off x="283779" y="1019504"/>
            <a:ext cx="8479952" cy="1818290"/>
          </a:xfrm>
          <a:custGeom>
            <a:avLst/>
            <a:gdLst>
              <a:gd name="connsiteX0" fmla="*/ 0 w 8479952"/>
              <a:gd name="connsiteY0" fmla="*/ 0 h 1818290"/>
              <a:gd name="connsiteX1" fmla="*/ 8479952 w 8479952"/>
              <a:gd name="connsiteY1" fmla="*/ 0 h 1818290"/>
              <a:gd name="connsiteX2" fmla="*/ 8479952 w 8479952"/>
              <a:gd name="connsiteY2" fmla="*/ 1818290 h 1818290"/>
              <a:gd name="connsiteX3" fmla="*/ 0 w 8479952"/>
              <a:gd name="connsiteY3" fmla="*/ 1818290 h 1818290"/>
              <a:gd name="connsiteX4" fmla="*/ 0 w 8479952"/>
              <a:gd name="connsiteY4" fmla="*/ 0 h 1818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79952" h="1818290" extrusionOk="0">
                <a:moveTo>
                  <a:pt x="0" y="0"/>
                </a:moveTo>
                <a:cubicBezTo>
                  <a:pt x="3423549" y="118645"/>
                  <a:pt x="7597080" y="116012"/>
                  <a:pt x="8479952" y="0"/>
                </a:cubicBezTo>
                <a:cubicBezTo>
                  <a:pt x="8388882" y="711214"/>
                  <a:pt x="8605993" y="1577888"/>
                  <a:pt x="8479952" y="1818290"/>
                </a:cubicBezTo>
                <a:cubicBezTo>
                  <a:pt x="7595851" y="1952890"/>
                  <a:pt x="1261355" y="1661094"/>
                  <a:pt x="0" y="1818290"/>
                </a:cubicBezTo>
                <a:cubicBezTo>
                  <a:pt x="52816" y="949901"/>
                  <a:pt x="62210" y="216956"/>
                  <a:pt x="0" y="0"/>
                </a:cubicBezTo>
                <a:close/>
              </a:path>
            </a:pathLst>
          </a:custGeom>
          <a:noFill/>
          <a:ln w="28575"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282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Linear isotropic elasticity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174B9E32-9439-CF43-91FB-E2C63F2E7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65" y="1119125"/>
            <a:ext cx="8593666" cy="1591056"/>
          </a:xfrm>
          <a:prstGeom prst="rect">
            <a:avLst/>
          </a:prstGeom>
        </p:spPr>
      </p:pic>
      <p:pic>
        <p:nvPicPr>
          <p:cNvPr id="8" name="Picture 7" descr="A picture containing table&#10;&#10;Description automatically generated">
            <a:extLst>
              <a:ext uri="{FF2B5EF4-FFF2-40B4-BE49-F238E27FC236}">
                <a16:creationId xmlns:a16="http://schemas.microsoft.com/office/drawing/2014/main" id="{9FD36992-695A-AC46-B297-14E8EDB37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967" y="3586741"/>
            <a:ext cx="6463862" cy="225175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13D3030-4487-2D48-A453-FA63BEB4E3CF}"/>
              </a:ext>
            </a:extLst>
          </p:cNvPr>
          <p:cNvSpPr/>
          <p:nvPr/>
        </p:nvSpPr>
        <p:spPr>
          <a:xfrm>
            <a:off x="283779" y="1019504"/>
            <a:ext cx="8479952" cy="1818290"/>
          </a:xfrm>
          <a:custGeom>
            <a:avLst/>
            <a:gdLst>
              <a:gd name="connsiteX0" fmla="*/ 0 w 8479952"/>
              <a:gd name="connsiteY0" fmla="*/ 0 h 1818290"/>
              <a:gd name="connsiteX1" fmla="*/ 8479952 w 8479952"/>
              <a:gd name="connsiteY1" fmla="*/ 0 h 1818290"/>
              <a:gd name="connsiteX2" fmla="*/ 8479952 w 8479952"/>
              <a:gd name="connsiteY2" fmla="*/ 1818290 h 1818290"/>
              <a:gd name="connsiteX3" fmla="*/ 0 w 8479952"/>
              <a:gd name="connsiteY3" fmla="*/ 1818290 h 1818290"/>
              <a:gd name="connsiteX4" fmla="*/ 0 w 8479952"/>
              <a:gd name="connsiteY4" fmla="*/ 0 h 1818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79952" h="1818290" extrusionOk="0">
                <a:moveTo>
                  <a:pt x="0" y="0"/>
                </a:moveTo>
                <a:cubicBezTo>
                  <a:pt x="3423549" y="118645"/>
                  <a:pt x="7597080" y="116012"/>
                  <a:pt x="8479952" y="0"/>
                </a:cubicBezTo>
                <a:cubicBezTo>
                  <a:pt x="8388882" y="711214"/>
                  <a:pt x="8605993" y="1577888"/>
                  <a:pt x="8479952" y="1818290"/>
                </a:cubicBezTo>
                <a:cubicBezTo>
                  <a:pt x="7595851" y="1952890"/>
                  <a:pt x="1261355" y="1661094"/>
                  <a:pt x="0" y="1818290"/>
                </a:cubicBezTo>
                <a:cubicBezTo>
                  <a:pt x="52816" y="949901"/>
                  <a:pt x="62210" y="216956"/>
                  <a:pt x="0" y="0"/>
                </a:cubicBezTo>
                <a:close/>
              </a:path>
            </a:pathLst>
          </a:custGeom>
          <a:noFill/>
          <a:ln w="28575"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AD01B6-9432-304E-BFA7-10FAF84184D9}"/>
              </a:ext>
            </a:extLst>
          </p:cNvPr>
          <p:cNvSpPr/>
          <p:nvPr/>
        </p:nvSpPr>
        <p:spPr>
          <a:xfrm>
            <a:off x="898637" y="3423518"/>
            <a:ext cx="6879018" cy="2472785"/>
          </a:xfrm>
          <a:custGeom>
            <a:avLst/>
            <a:gdLst>
              <a:gd name="connsiteX0" fmla="*/ 0 w 6879018"/>
              <a:gd name="connsiteY0" fmla="*/ 0 h 2472785"/>
              <a:gd name="connsiteX1" fmla="*/ 6879018 w 6879018"/>
              <a:gd name="connsiteY1" fmla="*/ 0 h 2472785"/>
              <a:gd name="connsiteX2" fmla="*/ 6879018 w 6879018"/>
              <a:gd name="connsiteY2" fmla="*/ 2472785 h 2472785"/>
              <a:gd name="connsiteX3" fmla="*/ 0 w 6879018"/>
              <a:gd name="connsiteY3" fmla="*/ 2472785 h 2472785"/>
              <a:gd name="connsiteX4" fmla="*/ 0 w 6879018"/>
              <a:gd name="connsiteY4" fmla="*/ 0 h 2472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79018" h="2472785" extrusionOk="0">
                <a:moveTo>
                  <a:pt x="0" y="0"/>
                </a:moveTo>
                <a:cubicBezTo>
                  <a:pt x="2753063" y="118645"/>
                  <a:pt x="4695093" y="116012"/>
                  <a:pt x="6879018" y="0"/>
                </a:cubicBezTo>
                <a:cubicBezTo>
                  <a:pt x="6746136" y="466746"/>
                  <a:pt x="6963969" y="1323796"/>
                  <a:pt x="6879018" y="2472785"/>
                </a:cubicBezTo>
                <a:cubicBezTo>
                  <a:pt x="5545073" y="2607385"/>
                  <a:pt x="1211999" y="2315589"/>
                  <a:pt x="0" y="2472785"/>
                </a:cubicBezTo>
                <a:cubicBezTo>
                  <a:pt x="-20187" y="1748371"/>
                  <a:pt x="-152480" y="903478"/>
                  <a:pt x="0" y="0"/>
                </a:cubicBezTo>
                <a:close/>
              </a:path>
            </a:pathLst>
          </a:custGeom>
          <a:noFill/>
          <a:ln w="28575"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62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65B8DF2-6D54-174B-9243-AE3C1803792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ELASTICITY in geodynamics</a:t>
            </a:r>
          </a:p>
        </p:txBody>
      </p:sp>
      <p:pic>
        <p:nvPicPr>
          <p:cNvPr id="3078" name="Picture 6" descr="Seismic waves - SEIS / Mars InSight">
            <a:extLst>
              <a:ext uri="{FF2B5EF4-FFF2-40B4-BE49-F238E27FC236}">
                <a16:creationId xmlns:a16="http://schemas.microsoft.com/office/drawing/2014/main" id="{6344288D-1B52-1847-AA65-21EDD1A2E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22" y="1022130"/>
            <a:ext cx="3323897" cy="332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FDA095-959D-6D4F-9263-BC9F6554721D}"/>
              </a:ext>
            </a:extLst>
          </p:cNvPr>
          <p:cNvSpPr txBox="1"/>
          <p:nvPr/>
        </p:nvSpPr>
        <p:spPr>
          <a:xfrm>
            <a:off x="84083" y="667215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   seismic wave propagation</a:t>
            </a:r>
          </a:p>
        </p:txBody>
      </p:sp>
    </p:spTree>
    <p:extLst>
      <p:ext uri="{BB962C8B-B14F-4D97-AF65-F5344CB8AC3E}">
        <p14:creationId xmlns:p14="http://schemas.microsoft.com/office/powerpoint/2010/main" val="4013620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65B8DF2-6D54-174B-9243-AE3C1803792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ELASTICITY in geodynamics</a:t>
            </a:r>
          </a:p>
        </p:txBody>
      </p:sp>
      <p:pic>
        <p:nvPicPr>
          <p:cNvPr id="3078" name="Picture 6" descr="Seismic waves - SEIS / Mars InSight">
            <a:extLst>
              <a:ext uri="{FF2B5EF4-FFF2-40B4-BE49-F238E27FC236}">
                <a16:creationId xmlns:a16="http://schemas.microsoft.com/office/drawing/2014/main" id="{6344288D-1B52-1847-AA65-21EDD1A2E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22" y="1022130"/>
            <a:ext cx="3323897" cy="332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FDA095-959D-6D4F-9263-BC9F6554721D}"/>
              </a:ext>
            </a:extLst>
          </p:cNvPr>
          <p:cNvSpPr txBox="1"/>
          <p:nvPr/>
        </p:nvSpPr>
        <p:spPr>
          <a:xfrm>
            <a:off x="84083" y="667215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   seismic wave propagation</a:t>
            </a:r>
          </a:p>
        </p:txBody>
      </p:sp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8C6AC4F5-D126-8C44-9FF8-613000FA6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888" y="1113682"/>
            <a:ext cx="2772760" cy="810148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979F656-A852-EF49-B4E1-285858DBB4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9889" y="1879312"/>
            <a:ext cx="1705220" cy="9006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233FC8-CDB2-7840-9DF3-30B3F033A06F}"/>
              </a:ext>
            </a:extLst>
          </p:cNvPr>
          <p:cNvSpPr txBox="1"/>
          <p:nvPr/>
        </p:nvSpPr>
        <p:spPr>
          <a:xfrm>
            <a:off x="4056081" y="2921168"/>
            <a:ext cx="41104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We use seismic wave speeds to figure out the elastic properties of the deep Earth.</a:t>
            </a:r>
          </a:p>
        </p:txBody>
      </p:sp>
    </p:spTree>
    <p:extLst>
      <p:ext uri="{BB962C8B-B14F-4D97-AF65-F5344CB8AC3E}">
        <p14:creationId xmlns:p14="http://schemas.microsoft.com/office/powerpoint/2010/main" val="2620510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Seismic waves - SEIS / Mars InSight">
            <a:extLst>
              <a:ext uri="{FF2B5EF4-FFF2-40B4-BE49-F238E27FC236}">
                <a16:creationId xmlns:a16="http://schemas.microsoft.com/office/drawing/2014/main" id="{6344288D-1B52-1847-AA65-21EDD1A2E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22" y="1022130"/>
            <a:ext cx="3323897" cy="332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FDA095-959D-6D4F-9263-BC9F6554721D}"/>
              </a:ext>
            </a:extLst>
          </p:cNvPr>
          <p:cNvSpPr txBox="1"/>
          <p:nvPr/>
        </p:nvSpPr>
        <p:spPr>
          <a:xfrm>
            <a:off x="84083" y="667215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   seismic wave propagation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CDA3F9-E875-E741-9714-7127ADF42B8F}"/>
              </a:ext>
            </a:extLst>
          </p:cNvPr>
          <p:cNvSpPr txBox="1"/>
          <p:nvPr/>
        </p:nvSpPr>
        <p:spPr>
          <a:xfrm>
            <a:off x="4767757" y="691574"/>
            <a:ext cx="37981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Earthquake and </a:t>
            </a:r>
          </a:p>
          <a:p>
            <a:pPr algn="ctr"/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volcano deformation</a:t>
            </a:r>
          </a:p>
        </p:txBody>
      </p:sp>
      <p:pic>
        <p:nvPicPr>
          <p:cNvPr id="3080" name="Picture 8" descr="The Geophile Pages: Lessons: Natural Disasters">
            <a:extLst>
              <a:ext uri="{FF2B5EF4-FFF2-40B4-BE49-F238E27FC236}">
                <a16:creationId xmlns:a16="http://schemas.microsoft.com/office/drawing/2014/main" id="{4E3F0287-BA1D-ED46-B81D-A12E7C97C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826" y="1602471"/>
            <a:ext cx="5087007" cy="2350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Rapid Uplift: Insights Into Plate Interior Earthquakes Of Peninsular India">
            <a:extLst>
              <a:ext uri="{FF2B5EF4-FFF2-40B4-BE49-F238E27FC236}">
                <a16:creationId xmlns:a16="http://schemas.microsoft.com/office/drawing/2014/main" id="{E842B052-22F9-C846-91BA-98F4486E6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167" y="4276860"/>
            <a:ext cx="3463904" cy="251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CAB9C77A-7E76-3F40-AFE1-FEA84EDAA7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6576" y="4850396"/>
            <a:ext cx="4928257" cy="15961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A56528B-7CFF-944E-9050-05C467E5CEC0}"/>
              </a:ext>
            </a:extLst>
          </p:cNvPr>
          <p:cNvSpPr txBox="1"/>
          <p:nvPr/>
        </p:nvSpPr>
        <p:spPr>
          <a:xfrm>
            <a:off x="229167" y="4422832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plate flexure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C16C9E-EDEA-9043-8217-DC792CEFFC6A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ELASTICITY in geodynamics</a:t>
            </a:r>
          </a:p>
        </p:txBody>
      </p:sp>
    </p:spTree>
    <p:extLst>
      <p:ext uri="{BB962C8B-B14F-4D97-AF65-F5344CB8AC3E}">
        <p14:creationId xmlns:p14="http://schemas.microsoft.com/office/powerpoint/2010/main" val="2714984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Seismic waves - SEIS / Mars InSight">
            <a:extLst>
              <a:ext uri="{FF2B5EF4-FFF2-40B4-BE49-F238E27FC236}">
                <a16:creationId xmlns:a16="http://schemas.microsoft.com/office/drawing/2014/main" id="{6344288D-1B52-1847-AA65-21EDD1A2E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22" y="1022130"/>
            <a:ext cx="3323897" cy="332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FDA095-959D-6D4F-9263-BC9F6554721D}"/>
              </a:ext>
            </a:extLst>
          </p:cNvPr>
          <p:cNvSpPr txBox="1"/>
          <p:nvPr/>
        </p:nvSpPr>
        <p:spPr>
          <a:xfrm>
            <a:off x="84083" y="667215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   seismic wave propagation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CDA3F9-E875-E741-9714-7127ADF42B8F}"/>
              </a:ext>
            </a:extLst>
          </p:cNvPr>
          <p:cNvSpPr txBox="1"/>
          <p:nvPr/>
        </p:nvSpPr>
        <p:spPr>
          <a:xfrm>
            <a:off x="4767757" y="691574"/>
            <a:ext cx="37981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Earthquake and </a:t>
            </a:r>
          </a:p>
          <a:p>
            <a:pPr algn="ctr"/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volcano deformation</a:t>
            </a:r>
          </a:p>
        </p:txBody>
      </p:sp>
      <p:pic>
        <p:nvPicPr>
          <p:cNvPr id="3080" name="Picture 8" descr="The Geophile Pages: Lessons: Natural Disasters">
            <a:extLst>
              <a:ext uri="{FF2B5EF4-FFF2-40B4-BE49-F238E27FC236}">
                <a16:creationId xmlns:a16="http://schemas.microsoft.com/office/drawing/2014/main" id="{4E3F0287-BA1D-ED46-B81D-A12E7C97C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826" y="1602471"/>
            <a:ext cx="5087007" cy="2350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Rapid Uplift: Insights Into Plate Interior Earthquakes Of Peninsular India">
            <a:extLst>
              <a:ext uri="{FF2B5EF4-FFF2-40B4-BE49-F238E27FC236}">
                <a16:creationId xmlns:a16="http://schemas.microsoft.com/office/drawing/2014/main" id="{E842B052-22F9-C846-91BA-98F4486E6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167" y="4276860"/>
            <a:ext cx="3463904" cy="251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CAB9C77A-7E76-3F40-AFE1-FEA84EDAA7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6576" y="4850396"/>
            <a:ext cx="4928257" cy="15961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A56528B-7CFF-944E-9050-05C467E5CEC0}"/>
              </a:ext>
            </a:extLst>
          </p:cNvPr>
          <p:cNvSpPr txBox="1"/>
          <p:nvPr/>
        </p:nvSpPr>
        <p:spPr>
          <a:xfrm>
            <a:off x="229167" y="4422832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plate flexure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C16C9E-EDEA-9043-8217-DC792CEFFC6A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Plate flexure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C911C-9B25-E142-85D2-82271AC3418C}"/>
              </a:ext>
            </a:extLst>
          </p:cNvPr>
          <p:cNvSpPr/>
          <p:nvPr/>
        </p:nvSpPr>
        <p:spPr>
          <a:xfrm>
            <a:off x="229167" y="667215"/>
            <a:ext cx="8799219" cy="3755617"/>
          </a:xfrm>
          <a:prstGeom prst="rect">
            <a:avLst/>
          </a:prstGeom>
          <a:solidFill>
            <a:schemeClr val="bg1">
              <a:alpha val="83871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286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mazon.com: Stylus Pens for Touch Screens, NTHJOYS Universal Fine Point  Stylus for iPad, iPhone, Samsung, iOS/Android Smart Phone and Other  Tablets, Active Stylus Stylist Pen Pencil for Precise Writing/Drawing :  Electronics">
            <a:extLst>
              <a:ext uri="{FF2B5EF4-FFF2-40B4-BE49-F238E27FC236}">
                <a16:creationId xmlns:a16="http://schemas.microsoft.com/office/drawing/2014/main" id="{8A11DA8B-D8E9-994B-BE5B-05664CAF0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544" y="1776248"/>
            <a:ext cx="2004513" cy="2555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2890391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To the stylus…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58CFD-B66D-984D-ACA9-778E8ADD5FF1}"/>
              </a:ext>
            </a:extLst>
          </p:cNvPr>
          <p:cNvSpPr txBox="1"/>
          <p:nvPr/>
        </p:nvSpPr>
        <p:spPr>
          <a:xfrm>
            <a:off x="1742089" y="5936628"/>
            <a:ext cx="56598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To: derive the plate flexure equation and consider some idealized situations</a:t>
            </a:r>
          </a:p>
          <a:p>
            <a:pPr marL="457200" indent="-457200" algn="ctr">
              <a:buFont typeface="Courier New" panose="02070309020205020404" pitchFamily="49" charset="0"/>
              <a:buChar char="o"/>
            </a:pPr>
            <a:endParaRPr lang="en-US" sz="2000" i="1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410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1288</TotalTime>
  <Words>478</Words>
  <Application>Microsoft Macintosh PowerPoint</Application>
  <PresentationFormat>On-screen Show (4:3)</PresentationFormat>
  <Paragraphs>94</Paragraphs>
  <Slides>22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Courier New</vt:lpstr>
      <vt:lpstr>Segoe UI 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Holt, Adam Francis</dc:creator>
  <cp:lastModifiedBy>Holt, Adam Francis</cp:lastModifiedBy>
  <cp:revision>44</cp:revision>
  <dcterms:created xsi:type="dcterms:W3CDTF">2021-07-09T17:19:50Z</dcterms:created>
  <dcterms:modified xsi:type="dcterms:W3CDTF">2021-12-30T19:20:50Z</dcterms:modified>
</cp:coreProperties>
</file>

<file path=docProps/thumbnail.jpeg>
</file>